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64" r:id="rId14"/>
  </p:sldIdLst>
  <p:sldSz cx="14630400" cy="8229600"/>
  <p:notesSz cx="8229600" cy="14630400"/>
  <p:embeddedFontLst>
    <p:embeddedFont>
      <p:font typeface="Poppins Light" panose="00000400000000000000" pitchFamily="2" charset="0"/>
      <p:regular r:id="rId16"/>
    </p:embeddedFont>
    <p:embeddedFont>
      <p:font typeface="Roboto Light" panose="02000000000000000000" pitchFamily="2" charset="0"/>
      <p:regular r:id="rId1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4531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9191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5050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00000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🔐</a:t>
            </a:r>
            <a:r>
              <a:rPr lang="en-US" sz="44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 Sabotage, Vol &amp; Espionnage Industriel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63069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Découvrez les enjeux, risques et acteurs du sabotage et espionnage industriel. Ces menaces pèsent lourd sur les entreprises modernes.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694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Conclusion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11836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1530906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Menaces sérieuses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3686651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Sabotage et espionnage impactent lourdement les entreprises.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713803" y="311836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5450919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Prévention cruciale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0919" y="3686651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Stratégies solides pour protéger actifs et réputation.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2898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1530906" y="5306854"/>
            <a:ext cx="37944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Investissement stratégique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530906" y="5797272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La sécurité est un pilier de la pérennité.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0034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Sabotage informatique : Définition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558064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6514624" y="3792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Action volontaire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4282916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Perturber ou endommager sciemment un système informatique.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280190" y="5107067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6514624" y="53415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Impact financier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14624" y="5831919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3 milliards d'euros perdus par an en France.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35887"/>
            <a:ext cx="860333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Sabotage informatique : Types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11642"/>
            <a:ext cx="33562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Destruction de données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19278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Effacement ou altération, ex : bases clients.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Logiciels malveillants : virus, ransomwares.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32673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Attaques DoS/DDoS : interruption services en ligne.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3611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Accès &amp; sabotage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99521" y="419278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Portes dérobées pour accès illicite.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Sabotage physique : équipements détruits.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32673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Bombes logiques : codes malveillants programmés.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67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1039" y="3012758"/>
            <a:ext cx="8453438" cy="616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Risques du sabotage informatique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91039" y="3925848"/>
            <a:ext cx="444222" cy="444222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1332667" y="3993713"/>
            <a:ext cx="2467928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Pertes financières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1332667" y="4420553"/>
            <a:ext cx="5859185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Coûts de réparation et restauration élevés.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438549" y="3925848"/>
            <a:ext cx="444222" cy="444222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080177" y="3993713"/>
            <a:ext cx="2814876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Atteinte à la réputation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8080177" y="4420553"/>
            <a:ext cx="5859185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Perte de confiance des clients et partenaires.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91039" y="5131118"/>
            <a:ext cx="444222" cy="444222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1332667" y="5198983"/>
            <a:ext cx="2579251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Interruption d'activité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332667" y="5625822"/>
            <a:ext cx="5859185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Production et services impactés gravement.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7438549" y="5131118"/>
            <a:ext cx="444222" cy="444222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8080177" y="5198983"/>
            <a:ext cx="3099078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Conséquences juridiques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8080177" y="5625822"/>
            <a:ext cx="5859185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Amendes et poursuites, risques légaux importants.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91039" y="6336387"/>
            <a:ext cx="444222" cy="444222"/>
          </a:xfrm>
          <a:prstGeom prst="roundRect">
            <a:avLst>
              <a:gd name="adj" fmla="val 18668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4"/>
          <p:cNvSpPr/>
          <p:nvPr/>
        </p:nvSpPr>
        <p:spPr>
          <a:xfrm>
            <a:off x="1332667" y="6404253"/>
            <a:ext cx="2467928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Cyberguerre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1332667" y="6831092"/>
            <a:ext cx="12606695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Risque d'une guerre numérique qui peut aller jusqu'a la guerre mondial.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691039" y="7368897"/>
            <a:ext cx="13248323" cy="315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Chiffre d'affaires perdu pouvant atteindre 5% annuellement.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708" y="561380"/>
            <a:ext cx="8709422" cy="636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Acteurs du sabotage informatique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08" y="1640562"/>
            <a:ext cx="508992" cy="5089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25297" y="1725811"/>
            <a:ext cx="2806779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Employés mécontents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1425297" y="2166104"/>
            <a:ext cx="12492395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Responsables de 30% des attaques internes.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08" y="2934653"/>
            <a:ext cx="508992" cy="5089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25297" y="3019901"/>
            <a:ext cx="2545437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Concurrents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1425297" y="3460194"/>
            <a:ext cx="12492395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Espionnage et déstabilisation économique.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708" y="4228743"/>
            <a:ext cx="508992" cy="50899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425297" y="4313992"/>
            <a:ext cx="2545437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Hackers activistes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1425297" y="4754285"/>
            <a:ext cx="12492395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Motivations idéologiques ou politiques.</a:t>
            </a:r>
            <a:endParaRPr lang="en-US" sz="16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708" y="5522833"/>
            <a:ext cx="508992" cy="50899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425297" y="5608082"/>
            <a:ext cx="2545437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États</a:t>
            </a:r>
            <a:endParaRPr lang="en-US" sz="2000" dirty="0"/>
          </a:p>
        </p:txBody>
      </p:sp>
      <p:sp>
        <p:nvSpPr>
          <p:cNvPr id="14" name="Text 8"/>
          <p:cNvSpPr/>
          <p:nvPr/>
        </p:nvSpPr>
        <p:spPr>
          <a:xfrm>
            <a:off x="1425297" y="6048375"/>
            <a:ext cx="12492395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Cyber-guerre et espionnage économique.</a:t>
            </a:r>
            <a:endParaRPr lang="en-US" sz="16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708" y="6816923"/>
            <a:ext cx="508992" cy="50899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425297" y="6902172"/>
            <a:ext cx="2545437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Groupes criminels</a:t>
            </a:r>
            <a:endParaRPr lang="en-US" sz="2000" dirty="0"/>
          </a:p>
        </p:txBody>
      </p:sp>
      <p:sp>
        <p:nvSpPr>
          <p:cNvPr id="17" name="Text 10"/>
          <p:cNvSpPr/>
          <p:nvPr/>
        </p:nvSpPr>
        <p:spPr>
          <a:xfrm>
            <a:off x="1425297" y="7342465"/>
            <a:ext cx="12492395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Extorsion et vente de données.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6401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Espionnage industriel : Définition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32173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Collecte illégale d'informations confidentielles pour un avantage concurrentiel.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30268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Coût annuel en Europe estimé à 60 milliards d'euros.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3199"/>
            <a:ext cx="917602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Espionnage industriel : Méthodes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95607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303973" y="19956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Vol de documents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03973" y="2486025"/>
            <a:ext cx="125326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Plans, contrats, études de marché ciblés.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1133951" y="3075742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1644134" y="3075742"/>
            <a:ext cx="30899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Intrusion informatique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44134" y="3566160"/>
            <a:ext cx="12192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Hacking, phishing et malware employés.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1474232" y="4155877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Text 8"/>
          <p:cNvSpPr/>
          <p:nvPr/>
        </p:nvSpPr>
        <p:spPr>
          <a:xfrm>
            <a:off x="1984415" y="4155877"/>
            <a:ext cx="30496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Surveillance physique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984415" y="464629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Filatures et écoutes téléphoniques.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1814513" y="5236012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2324695" y="5236012"/>
            <a:ext cx="39516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Recrutement d’informateurs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2324695" y="5726430"/>
            <a:ext cx="115119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Corruption d’employés clés.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1474232" y="6316147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1984415" y="6316147"/>
            <a:ext cx="290512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Analyse des déchets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984415" y="680656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Recherches d’informations dans les poubelles.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9136" y="557213"/>
            <a:ext cx="10780752" cy="633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Prévention du sabotage et de l'espionnage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36" y="1595557"/>
            <a:ext cx="1013103" cy="1215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26087" y="1798082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Politique de sécurité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2026087" y="2236113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Contrôles d'accès et mots de passe robustes.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36" y="2811304"/>
            <a:ext cx="1013103" cy="12157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26087" y="3013829"/>
            <a:ext cx="3107412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Formation des employés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2026087" y="3451860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Sensibilisation aux risques et bonnes pratiques.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36" y="4027051"/>
            <a:ext cx="1013103" cy="1215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026087" y="4229576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Surveillance active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2026087" y="4667607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Détection d'intrusion et suivi des logs.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36" y="5242798"/>
            <a:ext cx="1013103" cy="12157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026087" y="5445323"/>
            <a:ext cx="2964418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Protection des données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2026087" y="5883354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Chiffrement et contrôle d'accès renforcé.</a:t>
            </a:r>
            <a:endParaRPr lang="en-US" sz="15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136" y="6458545"/>
            <a:ext cx="1013103" cy="121574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026087" y="6661071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E5E0D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Audits réguliers</a:t>
            </a:r>
            <a:endParaRPr lang="en-US" sz="1950" dirty="0"/>
          </a:p>
        </p:txBody>
      </p:sp>
      <p:sp>
        <p:nvSpPr>
          <p:cNvPr id="17" name="Text 10"/>
          <p:cNvSpPr/>
          <p:nvPr/>
        </p:nvSpPr>
        <p:spPr>
          <a:xfrm>
            <a:off x="2026087" y="7099102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Évaluation des vulnérabilités et conformité.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0069" y="491133"/>
            <a:ext cx="8043863" cy="982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dirty="0">
                <a:solidFill>
                  <a:srgbClr val="F2F2F3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Sabotage informatique : Exemples concrets</a:t>
            </a:r>
            <a:endParaRPr lang="en-US" sz="3050" dirty="0"/>
          </a:p>
        </p:txBody>
      </p:sp>
      <p:sp>
        <p:nvSpPr>
          <p:cNvPr id="4" name="Shape 1"/>
          <p:cNvSpPr/>
          <p:nvPr/>
        </p:nvSpPr>
        <p:spPr>
          <a:xfrm>
            <a:off x="550069" y="1709142"/>
            <a:ext cx="8043863" cy="6029325"/>
          </a:xfrm>
          <a:prstGeom prst="roundRect">
            <a:avLst>
              <a:gd name="adj" fmla="val 109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Shape 2"/>
          <p:cNvSpPr/>
          <p:nvPr/>
        </p:nvSpPr>
        <p:spPr>
          <a:xfrm>
            <a:off x="557689" y="1716762"/>
            <a:ext cx="8028623" cy="45529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3"/>
          <p:cNvSpPr/>
          <p:nvPr/>
        </p:nvSpPr>
        <p:spPr>
          <a:xfrm>
            <a:off x="714851" y="181868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Type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732973" y="181868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Exemple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57689" y="2172057"/>
            <a:ext cx="8028623" cy="45529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714851" y="227397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Destruction données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732973" y="227397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2008, LogicBox : effacement bases clients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557689" y="2627352"/>
            <a:ext cx="8028623" cy="70675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714851" y="272927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Logiciels malveillants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32973" y="2729270"/>
            <a:ext cx="3696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2017, Ransomware WannaCry : 200 000 PC infectés mondialement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57689" y="3334107"/>
            <a:ext cx="8028623" cy="70675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714851" y="343602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Attaques DoS/DDoS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32973" y="3436025"/>
            <a:ext cx="3696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2016, Dyn : Netflix ,Twitter et Airbnb inaccessibles pendant des heures 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557689" y="4040862"/>
            <a:ext cx="8028623" cy="70675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714851" y="414278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Portes dérobées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732973" y="4142780"/>
            <a:ext cx="3696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2020, SolarWinds : accès dans mises à jour affectant agence gouvernemental US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57689" y="4747617"/>
            <a:ext cx="8028623" cy="45529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1" name="Text 18"/>
          <p:cNvSpPr/>
          <p:nvPr/>
        </p:nvSpPr>
        <p:spPr>
          <a:xfrm>
            <a:off x="714851" y="484953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Vol de données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4732973" y="484953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2013, Yahoo : 3 milliards de comptes compromis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557689" y="5202912"/>
            <a:ext cx="8028623" cy="45529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4" name="Text 21"/>
          <p:cNvSpPr/>
          <p:nvPr/>
        </p:nvSpPr>
        <p:spPr>
          <a:xfrm>
            <a:off x="714851" y="530483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Interception données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4732973" y="530483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2017, KRACK : faille Wi-Fi WPA2 exploitée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557689" y="5658207"/>
            <a:ext cx="8028623" cy="70675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7" name="Text 24"/>
          <p:cNvSpPr/>
          <p:nvPr/>
        </p:nvSpPr>
        <p:spPr>
          <a:xfrm>
            <a:off x="714851" y="576012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Erreur humaine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4732973" y="5760125"/>
            <a:ext cx="3696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2019, Microsoft : 250 millions données exposées due à une mal configuration server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557689" y="6364962"/>
            <a:ext cx="8028623" cy="45529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0" name="Text 27"/>
          <p:cNvSpPr/>
          <p:nvPr/>
        </p:nvSpPr>
        <p:spPr>
          <a:xfrm>
            <a:off x="714851" y="646688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Sabotage physique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4732973" y="646688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2014, Shell : équipements de forage vandalisés</a:t>
            </a:r>
            <a:endParaRPr lang="en-US" sz="1200" dirty="0"/>
          </a:p>
        </p:txBody>
      </p:sp>
      <p:sp>
        <p:nvSpPr>
          <p:cNvPr id="32" name="Shape 29"/>
          <p:cNvSpPr/>
          <p:nvPr/>
        </p:nvSpPr>
        <p:spPr>
          <a:xfrm>
            <a:off x="557689" y="6820257"/>
            <a:ext cx="8028623" cy="45529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3" name="Text 30"/>
          <p:cNvSpPr/>
          <p:nvPr/>
        </p:nvSpPr>
        <p:spPr>
          <a:xfrm>
            <a:off x="714851" y="692217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Sabotage production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4732973" y="6922175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2021, agroalimentaire : étiquettes inversées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557689" y="7275552"/>
            <a:ext cx="8028623" cy="45529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6" name="Text 33"/>
          <p:cNvSpPr/>
          <p:nvPr/>
        </p:nvSpPr>
        <p:spPr>
          <a:xfrm>
            <a:off x="714851" y="737747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Attaques SCADA</a:t>
            </a:r>
            <a:endParaRPr lang="en-US" sz="1200" dirty="0"/>
          </a:p>
        </p:txBody>
      </p:sp>
      <p:sp>
        <p:nvSpPr>
          <p:cNvPr id="37" name="Text 34"/>
          <p:cNvSpPr/>
          <p:nvPr/>
        </p:nvSpPr>
        <p:spPr>
          <a:xfrm>
            <a:off x="4732973" y="7377470"/>
            <a:ext cx="3696176" cy="251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E5E0D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2010, Stuxnet : sabotage centrifugeuses nucléaires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6E432C5C9ED548BD0285C0E915023E" ma:contentTypeVersion="10" ma:contentTypeDescription="Crée un document." ma:contentTypeScope="" ma:versionID="3377259cf075b28b520cb69855d1734b">
  <xsd:schema xmlns:xsd="http://www.w3.org/2001/XMLSchema" xmlns:xs="http://www.w3.org/2001/XMLSchema" xmlns:p="http://schemas.microsoft.com/office/2006/metadata/properties" xmlns:ns3="040814ee-e70c-410a-bfa8-23b89fc16848" targetNamespace="http://schemas.microsoft.com/office/2006/metadata/properties" ma:root="true" ma:fieldsID="735048ea866f092e9f6c4caa1b187523" ns3:_="">
    <xsd:import namespace="040814ee-e70c-410a-bfa8-23b89fc1684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814ee-e70c-410a-bfa8-23b89fc1684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0814ee-e70c-410a-bfa8-23b89fc16848" xsi:nil="true"/>
  </documentManagement>
</p:properties>
</file>

<file path=customXml/itemProps1.xml><?xml version="1.0" encoding="utf-8"?>
<ds:datastoreItem xmlns:ds="http://schemas.openxmlformats.org/officeDocument/2006/customXml" ds:itemID="{F4831FD1-09DD-42E7-84BA-ADC9E16C0A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0814ee-e70c-410a-bfa8-23b89fc168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05A2C0-E4C2-4AF1-93EC-FDFAC5E531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8CE793-1C5B-4802-BC8F-25AEC6A5E6F8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040814ee-e70c-410a-bfa8-23b89fc1684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505</Words>
  <Application>Microsoft Office PowerPoint</Application>
  <PresentationFormat>Personnalisé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Roboto Light</vt:lpstr>
      <vt:lpstr>Poppins Light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El-Anrif CHADHOULI</cp:lastModifiedBy>
  <cp:revision>3</cp:revision>
  <dcterms:created xsi:type="dcterms:W3CDTF">2025-05-21T07:39:02Z</dcterms:created>
  <dcterms:modified xsi:type="dcterms:W3CDTF">2025-05-21T07:44:46Z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0x010100106E432C5C9ED548BD0285C0E915023E</vt:lpwstr>
  </property>
</Properties>
</file>